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3" r:id="rId10"/>
    <p:sldId id="265" r:id="rId11"/>
    <p:sldId id="266" r:id="rId12"/>
    <p:sldId id="269" r:id="rId13"/>
    <p:sldId id="268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9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77DE3-BAAF-874D-B766-168EBD218FAB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349EB-8B56-E046-B443-A16577647CB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77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49EB-8B56-E046-B443-A16577647CB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104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49EB-8B56-E046-B443-A16577647CB4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93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49EB-8B56-E046-B443-A16577647CB4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262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5B1AB-4E20-6D49-AFD3-B0D6F235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C63C9E-F3E2-A54D-9B63-644F3F93B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99E99-1BCD-B64F-90B5-FA0E0694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7682C2-9F33-AB42-A08B-C73C0ADC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621BB0-840E-9343-9C30-3069084A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5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0F04E-FEE3-5441-9FD5-0DCA59A4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4D9503-0681-F348-9D61-820E5534E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55A8A9-ED26-3648-8736-0BF3A886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C6472-3527-AA4E-90A2-E3A40884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15C795-3523-2B45-9EE1-4FA22893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55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3068A3-17BE-154C-83BB-18BFAAD22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A5E2DE-BCE2-4C49-98F4-2C6B4E406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68888-82DB-6347-A646-1E7FCC95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1C6876-1DF7-914B-B762-A27976E1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878BE6-1849-6C4D-90A8-465DDA32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49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76F8B-66BF-5F4B-8355-3FE504CE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881F9D-31CE-A54D-8053-241D69886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498A41-8D92-A84F-9796-0A1936BD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B5A72-8353-184A-90ED-26F1E51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4F31B6-CFAF-434F-8C45-9B78D06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82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B2CC1-FC68-1340-92B1-2E093470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54FAD0-BB7B-E34E-98C5-20E4B55BD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6793B8-14D2-3C4F-A319-E134B83F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1B5AD1-333A-BE43-918E-D905704C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36D6BC-7F62-3A4F-ACC2-363AB960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795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48F67-5F49-C043-8F01-D2F5B11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7D5EDB-5F65-BD4A-95D3-5FFEDB01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16AFAD-EFC0-9E47-879D-7A09C6585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248D1F-B26B-9E42-873E-F985AE71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A82055-1AAB-374F-BFF1-EF0CA670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06ED02-4AEC-D040-A1FF-A87D7F1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10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6BAFC-8BC8-F74C-AECF-36B64BD4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5DAC4F-D448-1E46-8AC2-CE674C3B0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E6B59C-CDF5-E448-BB4C-CE5178332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E358BC-9B1C-EE45-8A29-14E4CD3F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D5C1D0-FF07-CF40-9350-77345713F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FDFBA5-8153-F546-8957-83F215E7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ACD6C5-514D-D94E-B5C0-EE9560DF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41E12B-0BC9-8E4D-A4C7-F7822C90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123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5E5FE3-A888-E546-9940-3B12C30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663936-71C8-5544-81B0-01D61994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98F431-70D4-A140-B3FF-ACF599D0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452A09-F721-DE40-8D1A-D473F678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95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F21874-3FE3-5D44-A089-E3E9B11C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52DABC8-A54A-E042-AE67-C1F6561D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EA6B58-272A-234E-BC57-CEF2B0F8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34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12398-3762-F745-B777-42B33A24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A4EE4-3A13-A944-8FA0-B0258696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E11101-E030-C940-8073-3E585619D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64AA21-4289-804D-AD9E-A84B901F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4FB419-80C4-9941-9ED1-1CCB95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4AB185-7694-DB42-B12E-89D7FBB7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09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F13AE-6F45-5346-B99C-5D0E3231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7E9726-7880-AA46-AF16-BA103046E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801232-C7B6-0042-8F30-80A0F02D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CB9134-C339-9A43-B3D3-6652702B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2A4425-1B6A-1648-A44E-06EEFFEA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975417-AA91-594A-9E6E-363B19DB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92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78A22E9-C333-8A4F-840D-B4D5B7CF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183F0A-EF85-494D-9DC5-135B85DF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7C5C42-A784-7B4B-B5C2-32E13EF19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DF306-4F0F-E642-B5E7-BC6890024DE7}" type="datetimeFigureOut">
              <a:rPr kumimoji="1" lang="zh-TW" altLang="en-US" smtClean="0"/>
              <a:t>2022/4/24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D253D9-FDE9-7B46-939F-EFF539468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EED222-FBE6-3E43-BFE9-DF2DF5517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630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trans.online/MMGC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E4B0E-B1EA-FB41-9234-B8AE47273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875" y="1041400"/>
            <a:ext cx="9568249" cy="2387600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 Video Encoding and Streaming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0C22BC-60BC-4E42-8AA4-D31BFDF0A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79880"/>
            <a:ext cx="9144000" cy="2036720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ESTR4998 – Oral Presentation</a:t>
            </a:r>
          </a:p>
          <a:p>
            <a:endParaRPr kumimoji="1" lang="en-US" altLang="zh-TW" sz="1800" dirty="0"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TW" sz="1800" dirty="0" err="1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Weijia</a:t>
            </a:r>
            <a:r>
              <a:rPr kumimoji="1" lang="en-US" altLang="zh-TW" sz="1800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 Zheng, 1155124322</a:t>
            </a:r>
          </a:p>
          <a:p>
            <a:r>
              <a:rPr kumimoji="1" lang="en-US" altLang="zh-TW" sz="1800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Department of Information Engineering, CUHK</a:t>
            </a:r>
          </a:p>
          <a:p>
            <a:r>
              <a:rPr kumimoji="1" lang="en-US" altLang="zh-TW" sz="1800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December 10, 2021</a:t>
            </a:r>
          </a:p>
          <a:p>
            <a:endParaRPr kumimoji="1" lang="en-US" altLang="zh-TW" b="1" dirty="0"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2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9F1E83E-6701-0B46-BA5E-42E2BE42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59" y="3154584"/>
            <a:ext cx="4918709" cy="3465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B08F9E-DD52-7541-A0AD-AA467504E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415" y="3293757"/>
                <a:ext cx="5859557" cy="3326784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TW" sz="2500" dirty="0"/>
                  <a:t>The mean can be calculated as (for some known </a:t>
                </a:r>
                <a14:m>
                  <m:oMath xmlns:m="http://schemas.openxmlformats.org/officeDocument/2006/math"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2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TW" sz="2500" dirty="0"/>
                  <a:t>), </a:t>
                </a:r>
              </a:p>
              <a:p>
                <a:endParaRPr kumimoji="1" lang="en-US" altLang="zh-TW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TW" altLang="en-US" sz="2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acc>
                      <m:r>
                        <a:rPr kumimoji="1" lang="en-US" altLang="zh-TW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sz="2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5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500" dirty="0"/>
                          <m:t>.</m:t>
                        </m:r>
                      </m:e>
                    </m:nary>
                  </m:oMath>
                </a14:m>
                <a:endParaRPr lang="en-US" altLang="zh-TW" sz="2500" dirty="0"/>
              </a:p>
              <a:p>
                <a:r>
                  <a:rPr kumimoji="1" lang="en-US" altLang="zh-TW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TW" sz="2500" dirty="0"/>
                  <a:t> is an arbitrary number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TW" sz="2500" dirty="0"/>
                  <a:t>, usually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500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zh-TW" sz="25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⁡{</m:t>
                        </m:r>
                        <m:sSub>
                          <m:sSubPr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TW" sz="2500" dirty="0"/>
                  <a:t>.</a:t>
                </a:r>
              </a:p>
              <a:p>
                <a:r>
                  <a:rPr kumimoji="1" lang="en-US" altLang="zh-TW" sz="2500" dirty="0">
                    <a:solidFill>
                      <a:srgbClr val="FF0000"/>
                    </a:solidFill>
                  </a:rPr>
                  <a:t>TCP caused changings.</a:t>
                </a:r>
                <a:endParaRPr kumimoji="1" lang="zh-TW" alt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B08F9E-DD52-7541-A0AD-AA467504E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415" y="3293757"/>
                <a:ext cx="5859557" cy="3326784"/>
              </a:xfrm>
              <a:blipFill>
                <a:blip r:embed="rId3"/>
                <a:stretch>
                  <a:fillRect l="-1512" t="-34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5205ADB8-1FAE-4A4B-84BE-5B69A62F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Method in Details: Point Estimate</a:t>
            </a:r>
            <a:endParaRPr kumimoji="1" lang="zh-TW" altLang="en-US" b="1" dirty="0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4647BF2F-EA90-FD4B-8206-D5EC90BB6AFC}"/>
              </a:ext>
            </a:extLst>
          </p:cNvPr>
          <p:cNvSpPr txBox="1">
            <a:spLocks/>
          </p:cNvSpPr>
          <p:nvPr/>
        </p:nvSpPr>
        <p:spPr>
          <a:xfrm>
            <a:off x="503415" y="1874308"/>
            <a:ext cx="1095756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Unlike usual Markov Models who often choose a state with a maximal transition probability, based on some simulations, we found choosing the empirical conditional mean of the model fits the data better. </a:t>
            </a:r>
          </a:p>
        </p:txBody>
      </p:sp>
    </p:spTree>
    <p:extLst>
      <p:ext uri="{BB962C8B-B14F-4D97-AF65-F5344CB8AC3E}">
        <p14:creationId xmlns:p14="http://schemas.microsoft.com/office/powerpoint/2010/main" val="151774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3D47C3B-8A19-6D4A-BC74-E50B557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06" y="2013193"/>
            <a:ext cx="4716161" cy="3744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65ADA9A-B283-7645-9430-493E9F966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133" y="1871208"/>
                <a:ext cx="6513055" cy="47723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TW" dirty="0"/>
                  <a:t>Unlike other models that may need other statistical assumptions to do an interval or do regressions. We constructed a probability space by the nature of our method.</a:t>
                </a:r>
              </a:p>
              <a:p>
                <a:r>
                  <a:rPr kumimoji="1" lang="en-US" altLang="zh-TW" dirty="0"/>
                  <a:t>Hence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TW" dirty="0"/>
                  <a:t>, a 95%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TW" dirty="0"/>
                  <a:t> can be: </a:t>
                </a:r>
              </a:p>
              <a:p>
                <a:endParaRPr kumimoji="1" lang="en-US" altLang="zh-TW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97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kumimoji="1" lang="en-US" altLang="zh-TW" b="0" dirty="0"/>
              </a:p>
              <a:p>
                <a:r>
                  <a:rPr kumimoji="1" lang="en-US" altLang="zh-TW" dirty="0"/>
                  <a:t>As we already have a conditional probability, hence we can construct an estimated confidence interval based on the empirical conditional probability distribution. (I.e., Cutting the left and right tails)</a:t>
                </a: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65ADA9A-B283-7645-9430-493E9F966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133" y="1871208"/>
                <a:ext cx="6513055" cy="4772399"/>
              </a:xfrm>
              <a:blipFill>
                <a:blip r:embed="rId3"/>
                <a:stretch>
                  <a:fillRect l="-1362" t="-2653" r="-2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F202E4E4-056F-CE46-A3B9-E7EEA2E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Method in Details: Interval Estimate</a:t>
            </a:r>
            <a:endParaRPr kumimoji="1" lang="zh-TW" altLang="en-US" b="1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3CB9796-8C50-1442-9A25-C35883C21D29}"/>
              </a:ext>
            </a:extLst>
          </p:cNvPr>
          <p:cNvCxnSpPr>
            <a:cxnSpLocks/>
          </p:cNvCxnSpPr>
          <p:nvPr/>
        </p:nvCxnSpPr>
        <p:spPr>
          <a:xfrm>
            <a:off x="8431250" y="3861354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3DCC0A51-4755-F648-92FE-A553907CFDFE}"/>
              </a:ext>
            </a:extLst>
          </p:cNvPr>
          <p:cNvCxnSpPr>
            <a:cxnSpLocks/>
          </p:cNvCxnSpPr>
          <p:nvPr/>
        </p:nvCxnSpPr>
        <p:spPr>
          <a:xfrm>
            <a:off x="9461397" y="3861354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2166DE8-C8A3-8040-BAB8-E4B31444A1F3}"/>
              </a:ext>
            </a:extLst>
          </p:cNvPr>
          <p:cNvCxnSpPr/>
          <p:nvPr/>
        </p:nvCxnSpPr>
        <p:spPr>
          <a:xfrm>
            <a:off x="8431250" y="5994100"/>
            <a:ext cx="103014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DE4E9D-8342-3842-A24B-D56C7E6F0B1C}"/>
              </a:ext>
            </a:extLst>
          </p:cNvPr>
          <p:cNvSpPr txBox="1"/>
          <p:nvPr/>
        </p:nvSpPr>
        <p:spPr>
          <a:xfrm>
            <a:off x="8192943" y="6413211"/>
            <a:ext cx="15067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00" dirty="0"/>
              <a:t>Confidence Interval</a:t>
            </a:r>
            <a:endParaRPr kumimoji="1" lang="zh-TW" alt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D1B846C-DE55-B248-8BD9-F303C1C3EDD2}"/>
                  </a:ext>
                </a:extLst>
              </p:cNvPr>
              <p:cNvSpPr txBox="1"/>
              <p:nvPr/>
            </p:nvSpPr>
            <p:spPr>
              <a:xfrm>
                <a:off x="7019149" y="1814014"/>
                <a:ext cx="48844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500" dirty="0"/>
                  <a:t>Take out and plot a row and in our contingency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TW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TW" altLang="en-US" sz="15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D1B846C-DE55-B248-8BD9-F303C1C3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149" y="1814014"/>
                <a:ext cx="4884495" cy="323165"/>
              </a:xfrm>
              <a:prstGeom prst="rect">
                <a:avLst/>
              </a:prstGeom>
              <a:blipFill>
                <a:blip r:embed="rId4"/>
                <a:stretch>
                  <a:fillRect l="-518" t="-7692" b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35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5184147-327E-274D-A5C9-B5AE1B26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85" y="1824845"/>
            <a:ext cx="5280921" cy="422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D42D86-5B94-D04C-BF16-47D0F7D73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064" y="1795796"/>
                <a:ext cx="6163985" cy="4545044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TW" dirty="0"/>
                  <a:t>In different trace data, we use 5000 data to feed model and the rest 5000 to test. </a:t>
                </a:r>
              </a:p>
              <a:p>
                <a:r>
                  <a:rPr kumimoji="1" lang="en-US" altLang="zh-TW" dirty="0"/>
                  <a:t>In different data sets, set the confidence interval to be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dirty="0"/>
                  <a:t>. And count how many observations in testing set is inside the confidence interval.</a:t>
                </a:r>
              </a:p>
              <a:p>
                <a:pPr lvl="1"/>
                <a:r>
                  <a:rPr kumimoji="1" lang="en-US" altLang="zh-TW" dirty="0"/>
                  <a:t>Data 1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=95%</m:t>
                    </m:r>
                  </m:oMath>
                </a14:m>
                <a:r>
                  <a:rPr kumimoji="1" lang="en-US" altLang="zh-TW" dirty="0"/>
                  <a:t>): being in CI rate 0.9572</a:t>
                </a:r>
              </a:p>
              <a:p>
                <a:pPr lvl="1"/>
                <a:r>
                  <a:rPr kumimoji="1" lang="en-US" altLang="zh-TW" dirty="0"/>
                  <a:t>Data 2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80%</m:t>
                    </m:r>
                  </m:oMath>
                </a14:m>
                <a:r>
                  <a:rPr kumimoji="1" lang="en-US" altLang="zh-TW" dirty="0"/>
                  <a:t>): being in CI rate 0.8028</a:t>
                </a:r>
              </a:p>
              <a:p>
                <a:r>
                  <a:rPr kumimoji="1" lang="en-US" altLang="zh-TW" dirty="0"/>
                  <a:t>Experiments show that the confidence interval works under different values of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D42D86-5B94-D04C-BF16-47D0F7D73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064" y="1795796"/>
                <a:ext cx="6163985" cy="4545044"/>
              </a:xfrm>
              <a:blipFill>
                <a:blip r:embed="rId3"/>
                <a:stretch>
                  <a:fillRect l="-1852" t="-3064" r="-3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1">
            <a:extLst>
              <a:ext uri="{FF2B5EF4-FFF2-40B4-BE49-F238E27FC236}">
                <a16:creationId xmlns:a16="http://schemas.microsoft.com/office/drawing/2014/main" id="{EAE38D82-6824-3840-B3BC-029175B1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Interval Estimate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3F380C-16C1-D549-82A4-A5020063B387}"/>
              </a:ext>
            </a:extLst>
          </p:cNvPr>
          <p:cNvSpPr txBox="1"/>
          <p:nvPr/>
        </p:nvSpPr>
        <p:spPr>
          <a:xfrm>
            <a:off x="9063106" y="2059347"/>
            <a:ext cx="1508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i="1" dirty="0">
                <a:cs typeface="Times New Roman" panose="02020603050405020304" pitchFamily="18" charset="0"/>
              </a:rPr>
              <a:t>Data 2 Screenshot</a:t>
            </a:r>
            <a:endParaRPr kumimoji="1" lang="zh-TW" altLang="en-US" sz="14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53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BCBBB-1A54-1549-B740-84C0C401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Point Estimate in Simulator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F9E86-905F-A14A-89A7-53CBA8B5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Comparing with another algorithm, </a:t>
            </a:r>
            <a:r>
              <a:rPr kumimoji="1" lang="en-US" altLang="zh-TW" dirty="0">
                <a:solidFill>
                  <a:srgbClr val="FF0000"/>
                </a:solidFill>
              </a:rPr>
              <a:t>Arithmetic Mean </a:t>
            </a:r>
            <a:r>
              <a:rPr kumimoji="1" lang="en-US" altLang="zh-TW" dirty="0"/>
              <a:t>in network throughput trace data (left) and in simulator (right), </a:t>
            </a:r>
            <a:r>
              <a:rPr kumimoji="1"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our approach (in blue)</a:t>
            </a:r>
            <a:r>
              <a:rPr kumimoji="1" lang="en-US" altLang="zh-TW" dirty="0">
                <a:solidFill>
                  <a:srgbClr val="00B0F0"/>
                </a:solidFill>
              </a:rPr>
              <a:t> </a:t>
            </a:r>
            <a:r>
              <a:rPr kumimoji="1" lang="en-US" altLang="zh-TW" dirty="0"/>
              <a:t>outperforms.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92D4EA-2804-D547-BB7E-6437A570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9024"/>
            <a:ext cx="3642197" cy="26066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6BABBE-A4EF-2044-94B8-1E7DFB55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57" y="2714648"/>
            <a:ext cx="6494303" cy="3215854"/>
          </a:xfrm>
          <a:prstGeom prst="rect">
            <a:avLst/>
          </a:prstGeom>
        </p:spPr>
      </p:pic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8B66C1A8-7C84-324B-81D2-55CC4E587EB9}"/>
              </a:ext>
            </a:extLst>
          </p:cNvPr>
          <p:cNvCxnSpPr>
            <a:cxnSpLocks/>
          </p:cNvCxnSpPr>
          <p:nvPr/>
        </p:nvCxnSpPr>
        <p:spPr>
          <a:xfrm>
            <a:off x="5238597" y="2789695"/>
            <a:ext cx="0" cy="375059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FF269F-F79B-7D49-A187-93165D5B7022}"/>
              </a:ext>
            </a:extLst>
          </p:cNvPr>
          <p:cNvSpPr txBox="1"/>
          <p:nvPr/>
        </p:nvSpPr>
        <p:spPr>
          <a:xfrm>
            <a:off x="1217305" y="5920342"/>
            <a:ext cx="364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Comparing with AM algorithm, we obtain lower error in predicting.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6C6796-D421-6F42-BE8F-19FCAEC8F769}"/>
              </a:ext>
            </a:extLst>
          </p:cNvPr>
          <p:cNvSpPr txBox="1"/>
          <p:nvPr/>
        </p:nvSpPr>
        <p:spPr>
          <a:xfrm>
            <a:off x="6421466" y="5920343"/>
            <a:ext cx="476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Comparing with AM algorithm, our approach can utilize available bandwidth more.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79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D76DC-09F8-FF4C-8159-B5DCE934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in Our Model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1A5C5E5-EE88-5E4F-B6D8-2F639FF058C3}"/>
              </a:ext>
            </a:extLst>
          </p:cNvPr>
          <p:cNvSpPr txBox="1">
            <a:spLocks/>
          </p:cNvSpPr>
          <p:nvPr/>
        </p:nvSpPr>
        <p:spPr>
          <a:xfrm>
            <a:off x="838199" y="1602164"/>
            <a:ext cx="10559627" cy="2101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cs typeface="Times New Roman" panose="02020603050405020304" pitchFamily="18" charset="0"/>
              </a:rPr>
              <a:t>Our model is a </a:t>
            </a:r>
            <a:r>
              <a:rPr lang="en-US" altLang="zh-TW" dirty="0"/>
              <a:t>heuristic model, based on an assumption that it is valid to model network throughput series as a Markov process. Hence may lack very powerful theoretical support and robustness at this stage. Especially when FPS grows higher. </a:t>
            </a:r>
          </a:p>
          <a:p>
            <a:endParaRPr lang="en-US" altLang="zh-TW" dirty="0"/>
          </a:p>
          <a:p>
            <a:endParaRPr kumimoji="1"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9A864-5C5B-6A4D-BC6C-66475018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10" y="2927727"/>
            <a:ext cx="4100916" cy="3373803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482C698-3C78-1E44-837C-A728FD50C665}"/>
              </a:ext>
            </a:extLst>
          </p:cNvPr>
          <p:cNvSpPr txBox="1">
            <a:spLocks/>
          </p:cNvSpPr>
          <p:nvPr/>
        </p:nvSpPr>
        <p:spPr>
          <a:xfrm>
            <a:off x="838198" y="3542371"/>
            <a:ext cx="6611112" cy="210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cs typeface="Times New Roman" panose="02020603050405020304" pitchFamily="18" charset="0"/>
              </a:rPr>
              <a:t>Different observation should have different importance (because they have different mutual information), but in our model all data are regarded as a “1” added to some entry with no difference. </a:t>
            </a:r>
            <a:endParaRPr kumimoji="1" lang="en-US" altLang="zh-TW" sz="11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4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E41F5-9E89-814F-8C62-BB432015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CCA939-1184-0046-9B26-2B4CE180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good prediction of network throughput helps video streaming experience. We </a:t>
            </a:r>
            <a:r>
              <a:rPr lang="en-US" altLang="zh-TW" dirty="0"/>
              <a:t>proposed a new history-based method of predicting throughput based on empirical conditional probability by applying Markov process. </a:t>
            </a:r>
          </a:p>
          <a:p>
            <a:r>
              <a:rPr lang="en-US" altLang="zh-TW" dirty="0"/>
              <a:t>We use the empirical conditional mean as the point estimator, and the constructed empirical conditional probability for a confidence interval estimate. </a:t>
            </a:r>
          </a:p>
          <a:p>
            <a:r>
              <a:rPr kumimoji="1" lang="en-US" altLang="zh-TW" dirty="0"/>
              <a:t>In simulations, this method outperforms Arithmetic Mean in NRMSE (about 10% off) and utilization rate of available bandwidth. However, it still have some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weak robustness</a:t>
            </a:r>
            <a:r>
              <a:rPr kumimoji="1"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196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479B2-CBF1-954C-AEBB-DE2871C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7B511-1023-FA4E-B1DA-69088CD8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Y. Liu and Y. B. Lee, "An Empirical Study of Throughput Prediction in Mobile Data Networks," 2015 IEEE Glob. </a:t>
            </a:r>
            <a:r>
              <a:rPr lang="en-US" altLang="zh-TW" dirty="0" err="1"/>
              <a:t>Commun</a:t>
            </a:r>
            <a:r>
              <a:rPr lang="en-US" altLang="zh-TW" dirty="0"/>
              <a:t>. Conf., pp. 1–6, 2016, </a:t>
            </a:r>
            <a:r>
              <a:rPr lang="en-US" altLang="zh-TW" dirty="0" err="1"/>
              <a:t>doi</a:t>
            </a:r>
            <a:r>
              <a:rPr lang="en-US" altLang="zh-TW" dirty="0"/>
              <a:t>: 10.1109/glocom.2015.7417858.</a:t>
            </a:r>
          </a:p>
          <a:p>
            <a:r>
              <a:rPr lang="en-US" altLang="zh-TW" dirty="0"/>
              <a:t>D. Lee, D. Lee, M. Choi, and J. Lee, “Prediction of Network Throughput using ARIMA”, ICAIIC 2020. </a:t>
            </a:r>
          </a:p>
          <a:p>
            <a:r>
              <a:rPr lang="en-US" altLang="zh-TW" dirty="0"/>
              <a:t>“ACM Multimedia 2019 Grand Challenge -- Live Video Streaming”, website: </a:t>
            </a:r>
            <a:r>
              <a:rPr lang="en-US" altLang="zh-TW" dirty="0">
                <a:hlinkClick r:id="rId2"/>
              </a:rPr>
              <a:t>https://www.aitrans.online/MMGC/</a:t>
            </a:r>
            <a:r>
              <a:rPr lang="en-US" altLang="zh-TW" dirty="0"/>
              <a:t>.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980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A1B6F-4E2C-AA4F-81E6-922E4CF4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05AF12-ABD1-BB43-9BB7-A91D1D6ED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Throughput Prediction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 of the Problem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Motivation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in Details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Estimate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Estimate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Defect of Our Model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5778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B3343-3A07-F942-BC9D-35324B2E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003" cy="1325563"/>
          </a:xfrm>
        </p:spPr>
        <p:txBody>
          <a:bodyPr>
            <a:no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</a:t>
            </a:r>
            <a:b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 Overall Picture of Video Encoding and Streaming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5EF27B6-5423-3D47-BFA1-96B8E7AB20FF}"/>
              </a:ext>
            </a:extLst>
          </p:cNvPr>
          <p:cNvSpPr/>
          <p:nvPr/>
        </p:nvSpPr>
        <p:spPr>
          <a:xfrm>
            <a:off x="5844294" y="5473636"/>
            <a:ext cx="2478427" cy="78186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Server</a:t>
            </a:r>
          </a:p>
        </p:txBody>
      </p:sp>
      <p:sp>
        <p:nvSpPr>
          <p:cNvPr id="5" name="Rounded Rectangle 20">
            <a:extLst>
              <a:ext uri="{FF2B5EF4-FFF2-40B4-BE49-F238E27FC236}">
                <a16:creationId xmlns:a16="http://schemas.microsoft.com/office/drawing/2014/main" id="{38D63E56-474E-744E-9B16-945F4CE6AB45}"/>
              </a:ext>
            </a:extLst>
          </p:cNvPr>
          <p:cNvSpPr/>
          <p:nvPr/>
        </p:nvSpPr>
        <p:spPr>
          <a:xfrm>
            <a:off x="10763048" y="5282591"/>
            <a:ext cx="954155" cy="3135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Player 1</a:t>
            </a:r>
          </a:p>
        </p:txBody>
      </p:sp>
      <p:sp>
        <p:nvSpPr>
          <p:cNvPr id="7" name="Folded Corner 22">
            <a:extLst>
              <a:ext uri="{FF2B5EF4-FFF2-40B4-BE49-F238E27FC236}">
                <a16:creationId xmlns:a16="http://schemas.microsoft.com/office/drawing/2014/main" id="{FA937A03-20F9-DE43-8002-38D59E9C8D36}"/>
              </a:ext>
            </a:extLst>
          </p:cNvPr>
          <p:cNvSpPr/>
          <p:nvPr/>
        </p:nvSpPr>
        <p:spPr>
          <a:xfrm>
            <a:off x="5426170" y="4235884"/>
            <a:ext cx="836247" cy="1012752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Trace</a:t>
            </a:r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9" name="Straight Arrow Connector 24">
            <a:extLst>
              <a:ext uri="{FF2B5EF4-FFF2-40B4-BE49-F238E27FC236}">
                <a16:creationId xmlns:a16="http://schemas.microsoft.com/office/drawing/2014/main" id="{26A475DF-71C6-1C43-83DC-A49DE76121FF}"/>
              </a:ext>
            </a:extLst>
          </p:cNvPr>
          <p:cNvCxnSpPr>
            <a:cxnSpLocks/>
            <a:stCxn id="4" idx="3"/>
            <a:endCxn id="43" idx="1"/>
          </p:cNvCxnSpPr>
          <p:nvPr/>
        </p:nvCxnSpPr>
        <p:spPr>
          <a:xfrm>
            <a:off x="8322721" y="5864570"/>
            <a:ext cx="2512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5">
            <a:extLst>
              <a:ext uri="{FF2B5EF4-FFF2-40B4-BE49-F238E27FC236}">
                <a16:creationId xmlns:a16="http://schemas.microsoft.com/office/drawing/2014/main" id="{B7938581-0F2A-2F40-A0A4-1DE98DCF878D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 flipV="1">
            <a:off x="10372682" y="5439388"/>
            <a:ext cx="390366" cy="425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49BF5920-AFB3-6D4B-80FB-A644FC6C411E}"/>
              </a:ext>
            </a:extLst>
          </p:cNvPr>
          <p:cNvSpPr/>
          <p:nvPr/>
        </p:nvSpPr>
        <p:spPr>
          <a:xfrm>
            <a:off x="891550" y="4003414"/>
            <a:ext cx="1433619" cy="6975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Live Video Uploader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627BD9AD-3E49-A64A-8C3C-71D611305F43}"/>
              </a:ext>
            </a:extLst>
          </p:cNvPr>
          <p:cNvCxnSpPr>
            <a:cxnSpLocks/>
            <a:stCxn id="12" idx="3"/>
            <a:endCxn id="38" idx="0"/>
          </p:cNvCxnSpPr>
          <p:nvPr/>
        </p:nvCxnSpPr>
        <p:spPr>
          <a:xfrm>
            <a:off x="2325169" y="4352207"/>
            <a:ext cx="1944539" cy="3524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7887574-79A0-B645-83BA-A4D7D2A246F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>
            <a:off x="5245070" y="5267670"/>
            <a:ext cx="599224" cy="59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42">
            <a:extLst>
              <a:ext uri="{FF2B5EF4-FFF2-40B4-BE49-F238E27FC236}">
                <a16:creationId xmlns:a16="http://schemas.microsoft.com/office/drawing/2014/main" id="{2D747216-E19C-C342-804F-B7385A5F2033}"/>
              </a:ext>
            </a:extLst>
          </p:cNvPr>
          <p:cNvSpPr/>
          <p:nvPr/>
        </p:nvSpPr>
        <p:spPr>
          <a:xfrm>
            <a:off x="637249" y="5725935"/>
            <a:ext cx="1941592" cy="7364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Adapt/decide</a:t>
            </a:r>
          </a:p>
          <a:p>
            <a:pPr algn="ctr"/>
            <a:r>
              <a:rPr lang="en-US" dirty="0"/>
              <a:t>Encoding Bitrate</a:t>
            </a:r>
          </a:p>
        </p:txBody>
      </p:sp>
      <p:cxnSp>
        <p:nvCxnSpPr>
          <p:cNvPr id="21" name="Straight Arrow Connector 44">
            <a:extLst>
              <a:ext uri="{FF2B5EF4-FFF2-40B4-BE49-F238E27FC236}">
                <a16:creationId xmlns:a16="http://schemas.microsoft.com/office/drawing/2014/main" id="{B301A2DA-A78F-DF4A-A326-BC59907F9A4B}"/>
              </a:ext>
            </a:extLst>
          </p:cNvPr>
          <p:cNvCxnSpPr>
            <a:cxnSpLocks/>
            <a:stCxn id="20" idx="0"/>
            <a:endCxn id="12" idx="2"/>
          </p:cNvCxnSpPr>
          <p:nvPr/>
        </p:nvCxnSpPr>
        <p:spPr>
          <a:xfrm flipV="1">
            <a:off x="1608045" y="4701000"/>
            <a:ext cx="315" cy="10249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6">
            <a:extLst>
              <a:ext uri="{FF2B5EF4-FFF2-40B4-BE49-F238E27FC236}">
                <a16:creationId xmlns:a16="http://schemas.microsoft.com/office/drawing/2014/main" id="{5AEFF64A-6529-BA4E-95F9-631C124FF40D}"/>
              </a:ext>
            </a:extLst>
          </p:cNvPr>
          <p:cNvCxnSpPr>
            <a:cxnSpLocks/>
            <a:stCxn id="38" idx="2"/>
            <a:endCxn id="20" idx="3"/>
          </p:cNvCxnSpPr>
          <p:nvPr/>
        </p:nvCxnSpPr>
        <p:spPr>
          <a:xfrm flipH="1">
            <a:off x="2578841" y="5830688"/>
            <a:ext cx="1690867" cy="263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47">
            <a:extLst>
              <a:ext uri="{FF2B5EF4-FFF2-40B4-BE49-F238E27FC236}">
                <a16:creationId xmlns:a16="http://schemas.microsoft.com/office/drawing/2014/main" id="{13B5A43E-2E25-AD4C-8039-1C0A852E5E25}"/>
              </a:ext>
            </a:extLst>
          </p:cNvPr>
          <p:cNvSpPr/>
          <p:nvPr/>
        </p:nvSpPr>
        <p:spPr>
          <a:xfrm>
            <a:off x="6910346" y="4659431"/>
            <a:ext cx="312618" cy="3751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48">
            <a:extLst>
              <a:ext uri="{FF2B5EF4-FFF2-40B4-BE49-F238E27FC236}">
                <a16:creationId xmlns:a16="http://schemas.microsoft.com/office/drawing/2014/main" id="{DD6763AA-93DC-F642-A9E5-CB5A66B2382B}"/>
              </a:ext>
            </a:extLst>
          </p:cNvPr>
          <p:cNvSpPr/>
          <p:nvPr/>
        </p:nvSpPr>
        <p:spPr>
          <a:xfrm>
            <a:off x="7304452" y="4504963"/>
            <a:ext cx="836247" cy="84406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 Trace</a:t>
            </a:r>
          </a:p>
        </p:txBody>
      </p:sp>
      <p:sp>
        <p:nvSpPr>
          <p:cNvPr id="25" name="Folded Corner 49">
            <a:extLst>
              <a:ext uri="{FF2B5EF4-FFF2-40B4-BE49-F238E27FC236}">
                <a16:creationId xmlns:a16="http://schemas.microsoft.com/office/drawing/2014/main" id="{9F1E6550-4A4C-4C40-8FCD-10D1CCAE4A7A}"/>
              </a:ext>
            </a:extLst>
          </p:cNvPr>
          <p:cNvSpPr/>
          <p:nvPr/>
        </p:nvSpPr>
        <p:spPr>
          <a:xfrm>
            <a:off x="7435703" y="4366715"/>
            <a:ext cx="836247" cy="84406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 Trace</a:t>
            </a:r>
          </a:p>
        </p:txBody>
      </p:sp>
      <p:sp>
        <p:nvSpPr>
          <p:cNvPr id="26" name="Folded Corner 50">
            <a:extLst>
              <a:ext uri="{FF2B5EF4-FFF2-40B4-BE49-F238E27FC236}">
                <a16:creationId xmlns:a16="http://schemas.microsoft.com/office/drawing/2014/main" id="{CBBE1056-D24E-D444-81FA-3D459B8E264C}"/>
              </a:ext>
            </a:extLst>
          </p:cNvPr>
          <p:cNvSpPr/>
          <p:nvPr/>
        </p:nvSpPr>
        <p:spPr>
          <a:xfrm>
            <a:off x="7549025" y="4228467"/>
            <a:ext cx="836247" cy="84406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 Trace</a:t>
            </a:r>
          </a:p>
        </p:txBody>
      </p:sp>
      <p:sp>
        <p:nvSpPr>
          <p:cNvPr id="27" name="Folded Corner 51">
            <a:extLst>
              <a:ext uri="{FF2B5EF4-FFF2-40B4-BE49-F238E27FC236}">
                <a16:creationId xmlns:a16="http://schemas.microsoft.com/office/drawing/2014/main" id="{FD69E278-0C53-4943-AA16-EF6DE3BA181D}"/>
              </a:ext>
            </a:extLst>
          </p:cNvPr>
          <p:cNvSpPr/>
          <p:nvPr/>
        </p:nvSpPr>
        <p:spPr>
          <a:xfrm>
            <a:off x="7662347" y="3975783"/>
            <a:ext cx="836247" cy="95849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Trace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7" name="Rounded Rectangle 20">
            <a:extLst>
              <a:ext uri="{FF2B5EF4-FFF2-40B4-BE49-F238E27FC236}">
                <a16:creationId xmlns:a16="http://schemas.microsoft.com/office/drawing/2014/main" id="{DFFB5907-4173-934B-BC9B-F3A0FEB8B6E5}"/>
              </a:ext>
            </a:extLst>
          </p:cNvPr>
          <p:cNvSpPr/>
          <p:nvPr/>
        </p:nvSpPr>
        <p:spPr>
          <a:xfrm>
            <a:off x="10763048" y="5713305"/>
            <a:ext cx="954155" cy="3135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Player 2</a:t>
            </a:r>
          </a:p>
        </p:txBody>
      </p:sp>
      <p:cxnSp>
        <p:nvCxnSpPr>
          <p:cNvPr id="48" name="Straight Arrow Connector 25">
            <a:extLst>
              <a:ext uri="{FF2B5EF4-FFF2-40B4-BE49-F238E27FC236}">
                <a16:creationId xmlns:a16="http://schemas.microsoft.com/office/drawing/2014/main" id="{4A4D91F4-7400-494D-81C0-E38D6A9CB1F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0372682" y="5864570"/>
            <a:ext cx="390366" cy="5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20">
            <a:extLst>
              <a:ext uri="{FF2B5EF4-FFF2-40B4-BE49-F238E27FC236}">
                <a16:creationId xmlns:a16="http://schemas.microsoft.com/office/drawing/2014/main" id="{0574C073-3EBD-E54F-86EC-08D93F0E6F06}"/>
              </a:ext>
            </a:extLst>
          </p:cNvPr>
          <p:cNvSpPr/>
          <p:nvPr/>
        </p:nvSpPr>
        <p:spPr>
          <a:xfrm>
            <a:off x="10763048" y="6198668"/>
            <a:ext cx="954155" cy="3135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55" name="Straight Arrow Connector 25">
            <a:extLst>
              <a:ext uri="{FF2B5EF4-FFF2-40B4-BE49-F238E27FC236}">
                <a16:creationId xmlns:a16="http://schemas.microsoft.com/office/drawing/2014/main" id="{2DC902CB-C9EF-3A4A-9142-9F3F3350D050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10372682" y="5864570"/>
            <a:ext cx="390366" cy="4908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矩形 281">
            <a:extLst>
              <a:ext uri="{FF2B5EF4-FFF2-40B4-BE49-F238E27FC236}">
                <a16:creationId xmlns:a16="http://schemas.microsoft.com/office/drawing/2014/main" id="{F356B823-5E2D-A940-9041-A822D4D53575}"/>
              </a:ext>
            </a:extLst>
          </p:cNvPr>
          <p:cNvSpPr/>
          <p:nvPr/>
        </p:nvSpPr>
        <p:spPr>
          <a:xfrm>
            <a:off x="530568" y="3902240"/>
            <a:ext cx="6358805" cy="2670982"/>
          </a:xfrm>
          <a:prstGeom prst="rect">
            <a:avLst/>
          </a:prstGeom>
          <a:noFill/>
          <a:ln w="44450" cap="rnd">
            <a:solidFill>
              <a:schemeClr val="accent6">
                <a:lumMod val="60000"/>
                <a:lumOff val="40000"/>
              </a:schemeClr>
            </a:solidFill>
            <a:prstDash val="dash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86F9E28F-0DB2-4043-BB70-5A4105A15353}"/>
              </a:ext>
            </a:extLst>
          </p:cNvPr>
          <p:cNvSpPr/>
          <p:nvPr/>
        </p:nvSpPr>
        <p:spPr>
          <a:xfrm>
            <a:off x="3294346" y="4704651"/>
            <a:ext cx="1950724" cy="11260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Uplink Network</a:t>
            </a:r>
            <a:endParaRPr kumimoji="1" lang="zh-TW" altLang="en-US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062D48B-B83F-C24B-9952-E47422A15123}"/>
              </a:ext>
            </a:extLst>
          </p:cNvPr>
          <p:cNvSpPr/>
          <p:nvPr/>
        </p:nvSpPr>
        <p:spPr>
          <a:xfrm>
            <a:off x="8573961" y="5473636"/>
            <a:ext cx="1798721" cy="7818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Downlink Network</a:t>
            </a:r>
            <a:endParaRPr kumimoji="1" lang="zh-TW" altLang="en-US" dirty="0"/>
          </a:p>
        </p:txBody>
      </p:sp>
      <p:sp>
        <p:nvSpPr>
          <p:cNvPr id="88" name="內容版面配置區 2">
            <a:extLst>
              <a:ext uri="{FF2B5EF4-FFF2-40B4-BE49-F238E27FC236}">
                <a16:creationId xmlns:a16="http://schemas.microsoft.com/office/drawing/2014/main" id="{6C24C24A-4236-7B48-8199-CCE372E1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585"/>
            <a:ext cx="10515600" cy="1977587"/>
          </a:xfrm>
        </p:spPr>
        <p:txBody>
          <a:bodyPr/>
          <a:lstStyle/>
          <a:p>
            <a:r>
              <a:rPr lang="en-US" altLang="zh-TW" dirty="0"/>
              <a:t>Video frames generated at the </a:t>
            </a:r>
            <a:r>
              <a:rPr lang="en-US" altLang="zh-TW" dirty="0">
                <a:solidFill>
                  <a:srgbClr val="7030A0"/>
                </a:solidFill>
              </a:rPr>
              <a:t>uploader</a:t>
            </a:r>
            <a:r>
              <a:rPr lang="en-US" altLang="zh-TW" dirty="0"/>
              <a:t> side are sent to the </a:t>
            </a:r>
            <a:r>
              <a:rPr lang="en-US" altLang="zh-TW" dirty="0">
                <a:solidFill>
                  <a:srgbClr val="C00000"/>
                </a:solidFill>
              </a:rPr>
              <a:t>server</a:t>
            </a:r>
            <a:r>
              <a:rPr lang="en-US" altLang="zh-TW" dirty="0"/>
              <a:t>.</a:t>
            </a:r>
            <a:endParaRPr kumimoji="1" lang="en-US" altLang="zh-TW" dirty="0"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cs typeface="Times New Roman" panose="02020603050405020304" pitchFamily="18" charset="0"/>
              </a:rPr>
              <a:t>Server then made the video trace received into different copies as different players may have different 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network</a:t>
            </a:r>
            <a:r>
              <a:rPr kumimoji="1" lang="en-US" altLang="zh-TW" dirty="0">
                <a:cs typeface="Times New Roman" panose="02020603050405020304" pitchFamily="18" charset="0"/>
              </a:rPr>
              <a:t> quality and demands.</a:t>
            </a:r>
          </a:p>
          <a:p>
            <a:r>
              <a:rPr kumimoji="1" lang="en-US" altLang="zh-TW" dirty="0">
                <a:cs typeface="Times New Roman" panose="02020603050405020304" pitchFamily="18" charset="0"/>
              </a:rPr>
              <a:t>We will mainly focus on the </a:t>
            </a: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uploading part</a:t>
            </a:r>
            <a:r>
              <a:rPr kumimoji="1" lang="en-US" altLang="zh-TW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C9EA8F1-9A88-B448-92FD-5794C9A02880}"/>
              </a:ext>
            </a:extLst>
          </p:cNvPr>
          <p:cNvSpPr/>
          <p:nvPr/>
        </p:nvSpPr>
        <p:spPr>
          <a:xfrm>
            <a:off x="5154874" y="3310210"/>
            <a:ext cx="2280829" cy="456139"/>
          </a:xfrm>
          <a:prstGeom prst="rect">
            <a:avLst/>
          </a:prstGeom>
          <a:noFill/>
          <a:ln w="19050" cap="rnd">
            <a:solidFill>
              <a:schemeClr val="accent6">
                <a:lumMod val="60000"/>
                <a:lumOff val="40000"/>
              </a:schemeClr>
            </a:solidFill>
            <a:prstDash val="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5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47636-7A73-C941-B7BC-E812EC27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</a:t>
            </a:r>
            <a:b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How Do Frames Be Transmitted?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72E5FFE8-CFC5-9D4E-AD76-C6D4A1602EDE}"/>
              </a:ext>
            </a:extLst>
          </p:cNvPr>
          <p:cNvCxnSpPr/>
          <p:nvPr/>
        </p:nvCxnSpPr>
        <p:spPr>
          <a:xfrm>
            <a:off x="1242984" y="5849561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59FDEC27-8893-3945-A429-162EEEEE1EE4}"/>
              </a:ext>
            </a:extLst>
          </p:cNvPr>
          <p:cNvCxnSpPr/>
          <p:nvPr/>
        </p:nvCxnSpPr>
        <p:spPr>
          <a:xfrm>
            <a:off x="1242984" y="4316745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B443CFD2-147E-A64E-8CC1-9F5941BF3705}"/>
              </a:ext>
            </a:extLst>
          </p:cNvPr>
          <p:cNvSpPr txBox="1"/>
          <p:nvPr/>
        </p:nvSpPr>
        <p:spPr>
          <a:xfrm>
            <a:off x="143098" y="5634860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Uploader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1561B75-60F4-3A41-B409-094E61C70868}"/>
              </a:ext>
            </a:extLst>
          </p:cNvPr>
          <p:cNvSpPr txBox="1"/>
          <p:nvPr/>
        </p:nvSpPr>
        <p:spPr>
          <a:xfrm>
            <a:off x="448164" y="4099598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D23E60E8-8184-FC40-8254-218892AD941F}"/>
                  </a:ext>
                </a:extLst>
              </p:cNvPr>
              <p:cNvSpPr/>
              <p:nvPr/>
            </p:nvSpPr>
            <p:spPr>
              <a:xfrm>
                <a:off x="1658621" y="5411556"/>
                <a:ext cx="2074703" cy="4380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D23E60E8-8184-FC40-8254-218892AD9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21" y="5411556"/>
                <a:ext cx="2074703" cy="438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9E1E6E24-990E-D749-B3A8-9FB37DCDDDF4}"/>
              </a:ext>
            </a:extLst>
          </p:cNvPr>
          <p:cNvCxnSpPr>
            <a:cxnSpLocks/>
          </p:cNvCxnSpPr>
          <p:nvPr/>
        </p:nvCxnSpPr>
        <p:spPr>
          <a:xfrm>
            <a:off x="1658621" y="3824278"/>
            <a:ext cx="0" cy="252131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CDCC0208-47AD-6046-B1A9-ECFEEDC9019E}"/>
              </a:ext>
            </a:extLst>
          </p:cNvPr>
          <p:cNvCxnSpPr>
            <a:cxnSpLocks/>
          </p:cNvCxnSpPr>
          <p:nvPr/>
        </p:nvCxnSpPr>
        <p:spPr>
          <a:xfrm>
            <a:off x="1658619" y="3910899"/>
            <a:ext cx="12072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304712FC-6AC5-E84D-9503-5B7A70366ED5}"/>
                  </a:ext>
                </a:extLst>
              </p:cNvPr>
              <p:cNvSpPr txBox="1"/>
              <p:nvPr/>
            </p:nvSpPr>
            <p:spPr>
              <a:xfrm>
                <a:off x="7606694" y="3862305"/>
                <a:ext cx="4030547" cy="103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’s size.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’s uploading time. 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𝑅𝑇𝑇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s the one-way propagation delay.</a:t>
                </a:r>
              </a:p>
            </p:txBody>
          </p:sp>
        </mc:Choice>
        <mc:Fallback xmlns=""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304712FC-6AC5-E84D-9503-5B7A7036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94" y="3862305"/>
                <a:ext cx="4030547" cy="1037463"/>
              </a:xfrm>
              <a:prstGeom prst="rect">
                <a:avLst/>
              </a:prstGeom>
              <a:blipFill>
                <a:blip r:embed="rId4"/>
                <a:stretch>
                  <a:fillRect t="-3659" b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8D66137E-13E6-4F46-B096-C881A74F0E5D}"/>
                  </a:ext>
                </a:extLst>
              </p:cNvPr>
              <p:cNvSpPr txBox="1"/>
              <p:nvPr/>
            </p:nvSpPr>
            <p:spPr>
              <a:xfrm>
                <a:off x="2013660" y="6163268"/>
                <a:ext cx="13486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Upload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8D66137E-13E6-4F46-B096-C881A74F0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60" y="6163268"/>
                <a:ext cx="1348639" cy="323165"/>
              </a:xfrm>
              <a:prstGeom prst="rect">
                <a:avLst/>
              </a:prstGeom>
              <a:blipFill>
                <a:blip r:embed="rId5"/>
                <a:stretch>
                  <a:fillRect l="-1869" t="-3846" b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36">
            <a:extLst>
              <a:ext uri="{FF2B5EF4-FFF2-40B4-BE49-F238E27FC236}">
                <a16:creationId xmlns:a16="http://schemas.microsoft.com/office/drawing/2014/main" id="{4EE0BF0F-55F1-DB4A-A23C-3D4CEEC4ADC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40534" y="4085512"/>
            <a:ext cx="1073472" cy="175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7">
                <a:extLst>
                  <a:ext uri="{FF2B5EF4-FFF2-40B4-BE49-F238E27FC236}">
                    <a16:creationId xmlns:a16="http://schemas.microsoft.com/office/drawing/2014/main" id="{EA1A66DC-DB37-2749-A0E5-0BBDBB225AD5}"/>
                  </a:ext>
                </a:extLst>
              </p:cNvPr>
              <p:cNvSpPr txBox="1"/>
              <p:nvPr/>
            </p:nvSpPr>
            <p:spPr>
              <a:xfrm>
                <a:off x="5607613" y="5901281"/>
                <a:ext cx="812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37">
                <a:extLst>
                  <a:ext uri="{FF2B5EF4-FFF2-40B4-BE49-F238E27FC236}">
                    <a16:creationId xmlns:a16="http://schemas.microsoft.com/office/drawing/2014/main" id="{EA1A66DC-DB37-2749-A0E5-0BBDBB225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613" y="5901281"/>
                <a:ext cx="81278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8">
                <a:extLst>
                  <a:ext uri="{FF2B5EF4-FFF2-40B4-BE49-F238E27FC236}">
                    <a16:creationId xmlns:a16="http://schemas.microsoft.com/office/drawing/2014/main" id="{8991F80D-B3BA-B94C-AAEF-21FC3FABFA45}"/>
                  </a:ext>
                </a:extLst>
              </p:cNvPr>
              <p:cNvSpPr/>
              <p:nvPr/>
            </p:nvSpPr>
            <p:spPr>
              <a:xfrm>
                <a:off x="2865831" y="3849327"/>
                <a:ext cx="2074703" cy="4723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6" name="Rectangle 8">
                <a:extLst>
                  <a:ext uri="{FF2B5EF4-FFF2-40B4-BE49-F238E27FC236}">
                    <a16:creationId xmlns:a16="http://schemas.microsoft.com/office/drawing/2014/main" id="{8991F80D-B3BA-B94C-AAEF-21FC3FABF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31" y="3849327"/>
                <a:ext cx="2074703" cy="472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36">
            <a:extLst>
              <a:ext uri="{FF2B5EF4-FFF2-40B4-BE49-F238E27FC236}">
                <a16:creationId xmlns:a16="http://schemas.microsoft.com/office/drawing/2014/main" id="{98C720C9-D58B-EE44-8D57-CD62C369AB38}"/>
              </a:ext>
            </a:extLst>
          </p:cNvPr>
          <p:cNvCxnSpPr>
            <a:cxnSpLocks/>
            <a:stCxn id="8" idx="1"/>
            <a:endCxn id="26" idx="1"/>
          </p:cNvCxnSpPr>
          <p:nvPr/>
        </p:nvCxnSpPr>
        <p:spPr>
          <a:xfrm flipV="1">
            <a:off x="1658621" y="4085512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A17D801-24B8-A34A-871D-BBAD500063B4}"/>
              </a:ext>
            </a:extLst>
          </p:cNvPr>
          <p:cNvCxnSpPr>
            <a:cxnSpLocks/>
            <a:stCxn id="8" idx="3"/>
            <a:endCxn id="26" idx="3"/>
          </p:cNvCxnSpPr>
          <p:nvPr/>
        </p:nvCxnSpPr>
        <p:spPr>
          <a:xfrm flipV="1">
            <a:off x="3733324" y="4085512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2">
            <a:extLst>
              <a:ext uri="{FF2B5EF4-FFF2-40B4-BE49-F238E27FC236}">
                <a16:creationId xmlns:a16="http://schemas.microsoft.com/office/drawing/2014/main" id="{301D6AD6-D681-A64D-A461-039A577254C3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3727948" y="5630559"/>
            <a:ext cx="5376" cy="7150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7">
                <a:extLst>
                  <a:ext uri="{FF2B5EF4-FFF2-40B4-BE49-F238E27FC236}">
                    <a16:creationId xmlns:a16="http://schemas.microsoft.com/office/drawing/2014/main" id="{877391F8-48C1-0641-8B17-725FDE7E06A2}"/>
                  </a:ext>
                </a:extLst>
              </p:cNvPr>
              <p:cNvSpPr txBox="1"/>
              <p:nvPr/>
            </p:nvSpPr>
            <p:spPr>
              <a:xfrm>
                <a:off x="1938155" y="3892312"/>
                <a:ext cx="578363" cy="40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7" name="TextBox 37">
                <a:extLst>
                  <a:ext uri="{FF2B5EF4-FFF2-40B4-BE49-F238E27FC236}">
                    <a16:creationId xmlns:a16="http://schemas.microsoft.com/office/drawing/2014/main" id="{877391F8-48C1-0641-8B17-725FDE7E0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55" y="3892312"/>
                <a:ext cx="578363" cy="409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4B73E8E-4C60-F041-928C-7D1B20B73505}"/>
                  </a:ext>
                </a:extLst>
              </p:cNvPr>
              <p:cNvSpPr txBox="1"/>
              <p:nvPr/>
            </p:nvSpPr>
            <p:spPr>
              <a:xfrm>
                <a:off x="3727947" y="5870131"/>
                <a:ext cx="3450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4B73E8E-4C60-F041-928C-7D1B20B7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47" y="5870131"/>
                <a:ext cx="34509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0D87D723-B91F-5740-9B5F-7911CBCCEDAE}"/>
                  </a:ext>
                </a:extLst>
              </p:cNvPr>
              <p:cNvSpPr txBox="1"/>
              <p:nvPr/>
            </p:nvSpPr>
            <p:spPr>
              <a:xfrm>
                <a:off x="1616835" y="5835074"/>
                <a:ext cx="570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0D87D723-B91F-5740-9B5F-7911CBCC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35" y="5835074"/>
                <a:ext cx="57054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37">
            <a:extLst>
              <a:ext uri="{FF2B5EF4-FFF2-40B4-BE49-F238E27FC236}">
                <a16:creationId xmlns:a16="http://schemas.microsoft.com/office/drawing/2014/main" id="{84C9BD61-3084-7244-9BD2-F6762CF5D2E7}"/>
              </a:ext>
            </a:extLst>
          </p:cNvPr>
          <p:cNvSpPr txBox="1"/>
          <p:nvPr/>
        </p:nvSpPr>
        <p:spPr>
          <a:xfrm>
            <a:off x="6695103" y="590988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1926C0C-2F38-844F-AF26-FCAAFD1868D1}"/>
              </a:ext>
            </a:extLst>
          </p:cNvPr>
          <p:cNvSpPr txBox="1"/>
          <p:nvPr/>
        </p:nvSpPr>
        <p:spPr>
          <a:xfrm>
            <a:off x="6695103" y="4342159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cxnSp>
        <p:nvCxnSpPr>
          <p:cNvPr id="53" name="Straight Arrow Connector 14">
            <a:extLst>
              <a:ext uri="{FF2B5EF4-FFF2-40B4-BE49-F238E27FC236}">
                <a16:creationId xmlns:a16="http://schemas.microsoft.com/office/drawing/2014/main" id="{7EF60C26-D99E-6344-96A3-0A5BB601CC2A}"/>
              </a:ext>
            </a:extLst>
          </p:cNvPr>
          <p:cNvCxnSpPr>
            <a:cxnSpLocks/>
          </p:cNvCxnSpPr>
          <p:nvPr/>
        </p:nvCxnSpPr>
        <p:spPr>
          <a:xfrm>
            <a:off x="1657648" y="6137049"/>
            <a:ext cx="2070299" cy="7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902D6A-5CA0-C646-AD6A-49F7FC361928}"/>
                  </a:ext>
                </a:extLst>
              </p:cNvPr>
              <p:cNvSpPr txBox="1"/>
              <p:nvPr/>
            </p:nvSpPr>
            <p:spPr>
              <a:xfrm>
                <a:off x="7531972" y="5240058"/>
                <a:ext cx="4557701" cy="99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700" b="1" dirty="0"/>
                  <a:t>The </a:t>
                </a:r>
                <a:r>
                  <a:rPr kumimoji="1" lang="en-US" altLang="zh-TW" sz="1700" b="1" dirty="0">
                    <a:solidFill>
                      <a:schemeClr val="accent1"/>
                    </a:solidFill>
                  </a:rPr>
                  <a:t>ideal case </a:t>
                </a:r>
                <a:r>
                  <a:rPr kumimoji="1" lang="en-US" altLang="zh-TW" sz="1700" b="1" dirty="0"/>
                  <a:t>happens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7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TW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𝑹𝑻𝑻</m:t>
                    </m:r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17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7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zh-TW" sz="17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𝑭𝑷𝑺</m:t>
                        </m:r>
                      </m:den>
                    </m:f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TW" sz="1700" b="1" dirty="0"/>
              </a:p>
              <a:p>
                <a:r>
                  <a:rPr kumimoji="1" lang="en-US" altLang="zh-TW" sz="1700" b="1" dirty="0">
                    <a:solidFill>
                      <a:schemeClr val="accent1"/>
                    </a:solidFill>
                  </a:rPr>
                  <a:t>No wasted available bandwidth! No delay! </a:t>
                </a:r>
              </a:p>
              <a:p>
                <a:r>
                  <a:rPr kumimoji="1" lang="en-US" altLang="zh-TW" sz="1700" dirty="0"/>
                  <a:t>This can be achieved 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7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1700" dirty="0"/>
                  <a:t> ahead of time.</a:t>
                </a:r>
                <a:endParaRPr kumimoji="1" lang="zh-TW" altLang="en-US" sz="17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902D6A-5CA0-C646-AD6A-49F7FC36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972" y="5240058"/>
                <a:ext cx="4557701" cy="993413"/>
              </a:xfrm>
              <a:prstGeom prst="rect">
                <a:avLst/>
              </a:prstGeom>
              <a:blipFill>
                <a:blip r:embed="rId11"/>
                <a:stretch>
                  <a:fillRect l="-1114" r="-836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11">
            <a:extLst>
              <a:ext uri="{FF2B5EF4-FFF2-40B4-BE49-F238E27FC236}">
                <a16:creationId xmlns:a16="http://schemas.microsoft.com/office/drawing/2014/main" id="{A4709173-4928-7445-8A31-405A5012B6B1}"/>
              </a:ext>
            </a:extLst>
          </p:cNvPr>
          <p:cNvCxnSpPr>
            <a:cxnSpLocks/>
          </p:cNvCxnSpPr>
          <p:nvPr/>
        </p:nvCxnSpPr>
        <p:spPr>
          <a:xfrm>
            <a:off x="6420400" y="3863165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390F66B6-E9EF-784F-B371-B725E362C39A}"/>
              </a:ext>
            </a:extLst>
          </p:cNvPr>
          <p:cNvCxnSpPr>
            <a:cxnSpLocks/>
          </p:cNvCxnSpPr>
          <p:nvPr/>
        </p:nvCxnSpPr>
        <p:spPr>
          <a:xfrm>
            <a:off x="1658619" y="4832870"/>
            <a:ext cx="4761781" cy="4795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37">
                <a:extLst>
                  <a:ext uri="{FF2B5EF4-FFF2-40B4-BE49-F238E27FC236}">
                    <a16:creationId xmlns:a16="http://schemas.microsoft.com/office/drawing/2014/main" id="{6500C806-0CB6-7645-AF70-75208B60D8D0}"/>
                  </a:ext>
                </a:extLst>
              </p:cNvPr>
              <p:cNvSpPr txBox="1"/>
              <p:nvPr/>
            </p:nvSpPr>
            <p:spPr>
              <a:xfrm>
                <a:off x="3468920" y="4877937"/>
                <a:ext cx="469552" cy="410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𝐹𝑃𝑆</m:t>
                          </m:r>
                        </m:den>
                      </m:f>
                    </m:oMath>
                  </m:oMathPara>
                </a14:m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TextBox 37">
                <a:extLst>
                  <a:ext uri="{FF2B5EF4-FFF2-40B4-BE49-F238E27FC236}">
                    <a16:creationId xmlns:a16="http://schemas.microsoft.com/office/drawing/2014/main" id="{6500C806-0CB6-7645-AF70-75208B60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20" y="4877937"/>
                <a:ext cx="469552" cy="4104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內容版面配置區 2">
                <a:extLst>
                  <a:ext uri="{FF2B5EF4-FFF2-40B4-BE49-F238E27FC236}">
                    <a16:creationId xmlns:a16="http://schemas.microsoft.com/office/drawing/2014/main" id="{0570F265-5E2A-3146-B2F6-647BCB047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86585"/>
                <a:ext cx="10515600" cy="1977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>
                    <a:solidFill>
                      <a:srgbClr val="7030A0"/>
                    </a:solidFill>
                  </a:rPr>
                  <a:t>Uploader </a:t>
                </a:r>
                <a:r>
                  <a:rPr lang="en-US" altLang="zh-TW" dirty="0"/>
                  <a:t>generates frames one by one with equal time difference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𝐹𝑃𝑆</m:t>
                        </m:r>
                      </m:den>
                    </m:f>
                  </m:oMath>
                </a14:m>
                <a:r>
                  <a:rPr lang="en-US" altLang="zh-TW" dirty="0"/>
                  <a:t> second).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It </a:t>
                </a:r>
                <a:r>
                  <a:rPr lang="en-US" altLang="zh-TW" dirty="0"/>
                  <a:t>can starts sending a new frame only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𝑅𝑇𝑇</m:t>
                    </m:r>
                  </m:oMath>
                </a14:m>
                <a:r>
                  <a:rPr lang="en-US" altLang="zh-TW" dirty="0"/>
                  <a:t> (may vary in real world, </a:t>
                </a:r>
                <a:r>
                  <a:rPr lang="en-US" altLang="zh-TW" b="1" i="1" dirty="0"/>
                  <a:t>stop and wait</a:t>
                </a:r>
                <a:r>
                  <a:rPr lang="en-US" altLang="zh-TW" dirty="0"/>
                  <a:t>, window scheme, RTT can be vary large in real world hence wait for RTT can be </a:t>
                </a:r>
                <a:r>
                  <a:rPr lang="en-US" altLang="zh-TW" dirty="0" err="1"/>
                  <a:t>costy</a:t>
                </a:r>
                <a:r>
                  <a:rPr lang="en-US" altLang="zh-TW" dirty="0"/>
                  <a:t>). </a:t>
                </a:r>
              </a:p>
              <a:p>
                <a:r>
                  <a:rPr lang="en-US" altLang="zh-TW" dirty="0">
                    <a:solidFill>
                      <a:srgbClr val="7030A0"/>
                    </a:solidFill>
                  </a:rPr>
                  <a:t>It</a:t>
                </a:r>
                <a:r>
                  <a:rPr lang="en-US" altLang="zh-TW" dirty="0"/>
                  <a:t> can calculate the (just-now) average throughput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7" name="內容版面配置區 2">
                <a:extLst>
                  <a:ext uri="{FF2B5EF4-FFF2-40B4-BE49-F238E27FC236}">
                    <a16:creationId xmlns:a16="http://schemas.microsoft.com/office/drawing/2014/main" id="{0570F265-5E2A-3146-B2F6-647BCB047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86585"/>
                <a:ext cx="10515600" cy="1977587"/>
              </a:xfrm>
              <a:prstGeom prst="rect">
                <a:avLst/>
              </a:prstGeom>
              <a:blipFill>
                <a:blip r:embed="rId13"/>
                <a:stretch>
                  <a:fillRect l="-965" t="-2548" r="-1206" b="-48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14">
            <a:extLst>
              <a:ext uri="{FF2B5EF4-FFF2-40B4-BE49-F238E27FC236}">
                <a16:creationId xmlns:a16="http://schemas.microsoft.com/office/drawing/2014/main" id="{8B052CF0-9BEF-084F-BEBC-841147E64A12}"/>
              </a:ext>
            </a:extLst>
          </p:cNvPr>
          <p:cNvCxnSpPr>
            <a:cxnSpLocks/>
          </p:cNvCxnSpPr>
          <p:nvPr/>
        </p:nvCxnSpPr>
        <p:spPr>
          <a:xfrm flipV="1">
            <a:off x="1657648" y="4591211"/>
            <a:ext cx="4356358" cy="27948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1">
            <a:extLst>
              <a:ext uri="{FF2B5EF4-FFF2-40B4-BE49-F238E27FC236}">
                <a16:creationId xmlns:a16="http://schemas.microsoft.com/office/drawing/2014/main" id="{1A9124A0-2E7E-6F4D-9E1F-FCF60671CE63}"/>
              </a:ext>
            </a:extLst>
          </p:cNvPr>
          <p:cNvCxnSpPr>
            <a:cxnSpLocks/>
          </p:cNvCxnSpPr>
          <p:nvPr/>
        </p:nvCxnSpPr>
        <p:spPr>
          <a:xfrm>
            <a:off x="6014006" y="3800672"/>
            <a:ext cx="0" cy="2544917"/>
          </a:xfrm>
          <a:prstGeom prst="line">
            <a:avLst/>
          </a:prstGeom>
          <a:ln w="254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1">
            <a:extLst>
              <a:ext uri="{FF2B5EF4-FFF2-40B4-BE49-F238E27FC236}">
                <a16:creationId xmlns:a16="http://schemas.microsoft.com/office/drawing/2014/main" id="{7D598B08-D69E-EC49-9513-50066191058F}"/>
              </a:ext>
            </a:extLst>
          </p:cNvPr>
          <p:cNvCxnSpPr>
            <a:cxnSpLocks/>
          </p:cNvCxnSpPr>
          <p:nvPr/>
        </p:nvCxnSpPr>
        <p:spPr>
          <a:xfrm>
            <a:off x="5607613" y="3872285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14">
            <a:extLst>
              <a:ext uri="{FF2B5EF4-FFF2-40B4-BE49-F238E27FC236}">
                <a16:creationId xmlns:a16="http://schemas.microsoft.com/office/drawing/2014/main" id="{9EEB89B4-BCCB-9C4E-BED0-4AD355A40463}"/>
              </a:ext>
            </a:extLst>
          </p:cNvPr>
          <p:cNvCxnSpPr>
            <a:cxnSpLocks/>
          </p:cNvCxnSpPr>
          <p:nvPr/>
        </p:nvCxnSpPr>
        <p:spPr>
          <a:xfrm flipV="1">
            <a:off x="1656184" y="4705443"/>
            <a:ext cx="3948912" cy="25334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D326A82-9AF9-B545-8B44-57C09B99B384}"/>
                  </a:ext>
                </a:extLst>
              </p:cNvPr>
              <p:cNvSpPr txBox="1"/>
              <p:nvPr/>
            </p:nvSpPr>
            <p:spPr>
              <a:xfrm>
                <a:off x="4239344" y="6129409"/>
                <a:ext cx="265335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3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1300" dirty="0"/>
                  <a:t>, </a:t>
                </a:r>
              </a:p>
              <a:p>
                <a:r>
                  <a:rPr kumimoji="1" lang="en-US" altLang="zh-TW" sz="1300" dirty="0"/>
                  <a:t>we always use C to denote throughput.</a:t>
                </a:r>
                <a:endParaRPr kumimoji="1" lang="zh-TW" altLang="en-US" sz="13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D326A82-9AF9-B545-8B44-57C09B99B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44" y="6129409"/>
                <a:ext cx="2653355" cy="400110"/>
              </a:xfrm>
              <a:prstGeom prst="rect">
                <a:avLst/>
              </a:prstGeom>
              <a:blipFill>
                <a:blip r:embed="rId14"/>
                <a:stretch>
                  <a:fillRect l="-3810" t="-81818" r="-3333" b="-7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75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C578B-62B2-8548-A68E-B8A999F0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Here we selected among nowadays’ noticeable prediction algorithms into these following categories.</a:t>
            </a:r>
          </a:p>
          <a:p>
            <a:r>
              <a:rPr lang="en-US" altLang="zh-TW" dirty="0"/>
              <a:t>Mean Based Algorithms (Arithmetic Mean, Moving Average…)</a:t>
            </a:r>
          </a:p>
          <a:p>
            <a:r>
              <a:rPr lang="en-US" altLang="zh-TW" dirty="0"/>
              <a:t>Regression Algorithms (Linear Regressions, AR…)</a:t>
            </a:r>
          </a:p>
          <a:p>
            <a:r>
              <a:rPr kumimoji="1" lang="en-US" altLang="zh-TW" dirty="0"/>
              <a:t>Machine Learning Based Algorithms (RNN, LSTM, SVM, etc.)</a:t>
            </a:r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dirty="0"/>
              <a:t>Surprisingly, this problem has not yet been taken over by ML, some commented “exploding gradient problem makes the (ML) model unstable.</a:t>
            </a:r>
            <a:r>
              <a:rPr kumimoji="1" lang="en-US" altLang="zh-TW" dirty="0"/>
              <a:t>” (D. Lee et al, 2020)  Besides, h</a:t>
            </a:r>
            <a:r>
              <a:rPr lang="en-US" altLang="zh-TW" dirty="0"/>
              <a:t>istory-based methods have attracted more attention because of high accuracy and the convenience of obtaining correct history data.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F089596-5BFA-7E44-9396-25379C63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Throughput Prediction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2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5F089596-5BFA-7E44-9396-25379C63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Throughput Prediction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7F3F5-6732-D24A-AE1E-C0E443F4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9" y="1880695"/>
            <a:ext cx="5390504" cy="4085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9D43E4A1-8DEA-484A-A29D-D9C20EF02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533" y="1521504"/>
                <a:ext cx="6280507" cy="497137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en-US" altLang="zh-TW" dirty="0"/>
                  <a:t>Liu et al (2015) showed the accuracy of different prediction algorithms on the same data. </a:t>
                </a:r>
              </a:p>
              <a:p>
                <a:pPr marL="0" indent="0">
                  <a:buNone/>
                </a:pPr>
                <a:r>
                  <a:rPr kumimoji="1" lang="en-US" altLang="zh-TW" dirty="0"/>
                  <a:t>Note that NN performs almost identically good as MLR, and NN “</a:t>
                </a:r>
                <a:r>
                  <a:rPr lang="en-US" altLang="zh-TW" dirty="0"/>
                  <a:t>resulted in over-fitting such that systematic errors were introduced</a:t>
                </a:r>
                <a:r>
                  <a:rPr kumimoji="1" lang="en-US" altLang="zh-TW" dirty="0"/>
                  <a:t>”.</a:t>
                </a:r>
              </a:p>
              <a:p>
                <a:pPr marL="0" indent="0">
                  <a:buNone/>
                </a:pPr>
                <a:endParaRPr kumimoji="1" lang="en-US" altLang="zh-TW" sz="1900" dirty="0"/>
              </a:p>
              <a:p>
                <a:pPr marL="0" indent="0">
                  <a:buNone/>
                </a:pPr>
                <a:r>
                  <a:rPr kumimoji="1" lang="en-US" altLang="zh-TW" dirty="0"/>
                  <a:t>The loss function we use is the NRMSE (normalized root mean square error):</a:t>
                </a:r>
              </a:p>
              <a:p>
                <a:pPr marL="0" indent="0">
                  <a:buNone/>
                </a:pPr>
                <a:endParaRPr kumimoji="1" lang="en-US" altLang="zh-TW" sz="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9D43E4A1-8DEA-484A-A29D-D9C20EF02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533" y="1521504"/>
                <a:ext cx="6280507" cy="4971371"/>
              </a:xfrm>
              <a:blipFill>
                <a:blip r:embed="rId3"/>
                <a:stretch>
                  <a:fillRect l="-1815" t="-2041" r="-2419" b="-5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5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26449-743B-AB4D-9F86-2CCA157D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 on this Problem</a:t>
            </a:r>
          </a:p>
        </p:txBody>
      </p:sp>
      <p:cxnSp>
        <p:nvCxnSpPr>
          <p:cNvPr id="34" name="Straight Arrow Connector 4">
            <a:extLst>
              <a:ext uri="{FF2B5EF4-FFF2-40B4-BE49-F238E27FC236}">
                <a16:creationId xmlns:a16="http://schemas.microsoft.com/office/drawing/2014/main" id="{1C0B11E1-14E3-0348-B5EC-A8CEF127F2DA}"/>
              </a:ext>
            </a:extLst>
          </p:cNvPr>
          <p:cNvCxnSpPr/>
          <p:nvPr/>
        </p:nvCxnSpPr>
        <p:spPr>
          <a:xfrm>
            <a:off x="1205914" y="3489754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5">
            <a:extLst>
              <a:ext uri="{FF2B5EF4-FFF2-40B4-BE49-F238E27FC236}">
                <a16:creationId xmlns:a16="http://schemas.microsoft.com/office/drawing/2014/main" id="{CC6E4BAE-9D4F-CE43-B177-E796FDB23722}"/>
              </a:ext>
            </a:extLst>
          </p:cNvPr>
          <p:cNvCxnSpPr/>
          <p:nvPr/>
        </p:nvCxnSpPr>
        <p:spPr>
          <a:xfrm>
            <a:off x="1205914" y="1956938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>
            <a:extLst>
              <a:ext uri="{FF2B5EF4-FFF2-40B4-BE49-F238E27FC236}">
                <a16:creationId xmlns:a16="http://schemas.microsoft.com/office/drawing/2014/main" id="{F11DE164-06BE-754F-90FB-EFDE6DE7B728}"/>
              </a:ext>
            </a:extLst>
          </p:cNvPr>
          <p:cNvSpPr txBox="1"/>
          <p:nvPr/>
        </p:nvSpPr>
        <p:spPr>
          <a:xfrm>
            <a:off x="130742" y="327505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Uploader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106CE065-41B0-3544-B19F-CC44B761EF2B}"/>
              </a:ext>
            </a:extLst>
          </p:cNvPr>
          <p:cNvSpPr txBox="1"/>
          <p:nvPr/>
        </p:nvSpPr>
        <p:spPr>
          <a:xfrm>
            <a:off x="411094" y="1739791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C19C5AE4-2C12-1C4B-93E2-A2E5F687808B}"/>
                  </a:ext>
                </a:extLst>
              </p:cNvPr>
              <p:cNvSpPr/>
              <p:nvPr/>
            </p:nvSpPr>
            <p:spPr>
              <a:xfrm>
                <a:off x="1621551" y="3051749"/>
                <a:ext cx="2074703" cy="4380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C19C5AE4-2C12-1C4B-93E2-A2E5F6878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51" y="3051749"/>
                <a:ext cx="2074703" cy="438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9A847F1D-D385-1C40-8FA5-F0D9E22A32BC}"/>
              </a:ext>
            </a:extLst>
          </p:cNvPr>
          <p:cNvCxnSpPr>
            <a:cxnSpLocks/>
          </p:cNvCxnSpPr>
          <p:nvPr/>
        </p:nvCxnSpPr>
        <p:spPr>
          <a:xfrm>
            <a:off x="1621551" y="1519335"/>
            <a:ext cx="0" cy="252131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4">
            <a:extLst>
              <a:ext uri="{FF2B5EF4-FFF2-40B4-BE49-F238E27FC236}">
                <a16:creationId xmlns:a16="http://schemas.microsoft.com/office/drawing/2014/main" id="{33014AB9-C66E-0840-8198-E9333217BF67}"/>
              </a:ext>
            </a:extLst>
          </p:cNvPr>
          <p:cNvCxnSpPr>
            <a:cxnSpLocks/>
          </p:cNvCxnSpPr>
          <p:nvPr/>
        </p:nvCxnSpPr>
        <p:spPr>
          <a:xfrm>
            <a:off x="1621549" y="1551092"/>
            <a:ext cx="12072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940F79F9-9556-1242-BB5C-759542961C95}"/>
                  </a:ext>
                </a:extLst>
              </p:cNvPr>
              <p:cNvSpPr txBox="1"/>
              <p:nvPr/>
            </p:nvSpPr>
            <p:spPr>
              <a:xfrm>
                <a:off x="7661373" y="1419548"/>
                <a:ext cx="4505213" cy="114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/>
                  <a:t>’s size.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/>
                  <a:t>’s uploading time. </a:t>
                </a: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𝑅𝑇𝑇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dirty="0"/>
                  <a:t>s the one-way propagation delay.</a:t>
                </a:r>
              </a:p>
            </p:txBody>
          </p:sp>
        </mc:Choice>
        <mc:Fallback xmlns=""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940F79F9-9556-1242-BB5C-7595429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73" y="1419548"/>
                <a:ext cx="4505213" cy="1142492"/>
              </a:xfrm>
              <a:prstGeom prst="rect">
                <a:avLst/>
              </a:prstGeom>
              <a:blipFill>
                <a:blip r:embed="rId3"/>
                <a:stretch>
                  <a:fillRect t="-3297" b="-32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20">
                <a:extLst>
                  <a:ext uri="{FF2B5EF4-FFF2-40B4-BE49-F238E27FC236}">
                    <a16:creationId xmlns:a16="http://schemas.microsoft.com/office/drawing/2014/main" id="{2A73FB71-94EA-9C40-8D26-49AE7676ADAD}"/>
                  </a:ext>
                </a:extLst>
              </p:cNvPr>
              <p:cNvSpPr txBox="1"/>
              <p:nvPr/>
            </p:nvSpPr>
            <p:spPr>
              <a:xfrm>
                <a:off x="1976590" y="3803461"/>
                <a:ext cx="13486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Upload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20">
                <a:extLst>
                  <a:ext uri="{FF2B5EF4-FFF2-40B4-BE49-F238E27FC236}">
                    <a16:creationId xmlns:a16="http://schemas.microsoft.com/office/drawing/2014/main" id="{2A73FB71-94EA-9C40-8D26-49AE7676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90" y="3803461"/>
                <a:ext cx="1348639" cy="323165"/>
              </a:xfrm>
              <a:prstGeom prst="rect">
                <a:avLst/>
              </a:prstGeom>
              <a:blipFill>
                <a:blip r:embed="rId4"/>
                <a:stretch>
                  <a:fillRect l="-1869" t="-3846" b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36">
            <a:extLst>
              <a:ext uri="{FF2B5EF4-FFF2-40B4-BE49-F238E27FC236}">
                <a16:creationId xmlns:a16="http://schemas.microsoft.com/office/drawing/2014/main" id="{8E37725B-DFA4-1942-8C60-A8AD8DD160D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4903464" y="1725705"/>
            <a:ext cx="1073472" cy="175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37">
                <a:extLst>
                  <a:ext uri="{FF2B5EF4-FFF2-40B4-BE49-F238E27FC236}">
                    <a16:creationId xmlns:a16="http://schemas.microsoft.com/office/drawing/2014/main" id="{72EAEFF8-2165-4649-9D11-8A4105B9141A}"/>
                  </a:ext>
                </a:extLst>
              </p:cNvPr>
              <p:cNvSpPr txBox="1"/>
              <p:nvPr/>
            </p:nvSpPr>
            <p:spPr>
              <a:xfrm>
                <a:off x="5570543" y="3541474"/>
                <a:ext cx="812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37">
                <a:extLst>
                  <a:ext uri="{FF2B5EF4-FFF2-40B4-BE49-F238E27FC236}">
                    <a16:creationId xmlns:a16="http://schemas.microsoft.com/office/drawing/2014/main" id="{72EAEFF8-2165-4649-9D11-8A4105B91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3" y="3541474"/>
                <a:ext cx="81278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3BD2B1C3-8891-AE46-8832-16E4A5392FC6}"/>
                  </a:ext>
                </a:extLst>
              </p:cNvPr>
              <p:cNvSpPr/>
              <p:nvPr/>
            </p:nvSpPr>
            <p:spPr>
              <a:xfrm>
                <a:off x="2828761" y="1489520"/>
                <a:ext cx="2074703" cy="4723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3BD2B1C3-8891-AE46-8832-16E4A5392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61" y="1489520"/>
                <a:ext cx="2074703" cy="4723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36">
            <a:extLst>
              <a:ext uri="{FF2B5EF4-FFF2-40B4-BE49-F238E27FC236}">
                <a16:creationId xmlns:a16="http://schemas.microsoft.com/office/drawing/2014/main" id="{79B0DF76-B7A9-B64F-8A03-7D96DB01A5A6}"/>
              </a:ext>
            </a:extLst>
          </p:cNvPr>
          <p:cNvCxnSpPr>
            <a:cxnSpLocks/>
            <a:stCxn id="38" idx="1"/>
            <a:endCxn id="45" idx="1"/>
          </p:cNvCxnSpPr>
          <p:nvPr/>
        </p:nvCxnSpPr>
        <p:spPr>
          <a:xfrm flipV="1">
            <a:off x="1621551" y="1725705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>
            <a:extLst>
              <a:ext uri="{FF2B5EF4-FFF2-40B4-BE49-F238E27FC236}">
                <a16:creationId xmlns:a16="http://schemas.microsoft.com/office/drawing/2014/main" id="{97D17A60-F876-1145-BE53-28C6EB610D46}"/>
              </a:ext>
            </a:extLst>
          </p:cNvPr>
          <p:cNvCxnSpPr>
            <a:cxnSpLocks/>
            <a:stCxn id="38" idx="3"/>
            <a:endCxn id="45" idx="3"/>
          </p:cNvCxnSpPr>
          <p:nvPr/>
        </p:nvCxnSpPr>
        <p:spPr>
          <a:xfrm flipV="1">
            <a:off x="3696254" y="1725705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2">
            <a:extLst>
              <a:ext uri="{FF2B5EF4-FFF2-40B4-BE49-F238E27FC236}">
                <a16:creationId xmlns:a16="http://schemas.microsoft.com/office/drawing/2014/main" id="{A838FA50-32C2-1B42-A34D-4B4F44847444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3690878" y="3270752"/>
            <a:ext cx="5376" cy="7150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37">
                <a:extLst>
                  <a:ext uri="{FF2B5EF4-FFF2-40B4-BE49-F238E27FC236}">
                    <a16:creationId xmlns:a16="http://schemas.microsoft.com/office/drawing/2014/main" id="{6B004073-62AC-9947-B2F5-83221E350966}"/>
                  </a:ext>
                </a:extLst>
              </p:cNvPr>
              <p:cNvSpPr txBox="1"/>
              <p:nvPr/>
            </p:nvSpPr>
            <p:spPr>
              <a:xfrm>
                <a:off x="1901085" y="1532505"/>
                <a:ext cx="578363" cy="40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9" name="TextBox 37">
                <a:extLst>
                  <a:ext uri="{FF2B5EF4-FFF2-40B4-BE49-F238E27FC236}">
                    <a16:creationId xmlns:a16="http://schemas.microsoft.com/office/drawing/2014/main" id="{6B004073-62AC-9947-B2F5-83221E35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085" y="1532505"/>
                <a:ext cx="578363" cy="409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999CEB77-0443-B349-8AD3-60066FEE3F25}"/>
                  </a:ext>
                </a:extLst>
              </p:cNvPr>
              <p:cNvSpPr txBox="1"/>
              <p:nvPr/>
            </p:nvSpPr>
            <p:spPr>
              <a:xfrm>
                <a:off x="3690877" y="3510324"/>
                <a:ext cx="3450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999CEB77-0443-B349-8AD3-60066FEE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77" y="3510324"/>
                <a:ext cx="34509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37">
                <a:extLst>
                  <a:ext uri="{FF2B5EF4-FFF2-40B4-BE49-F238E27FC236}">
                    <a16:creationId xmlns:a16="http://schemas.microsoft.com/office/drawing/2014/main" id="{CB3F8240-2D71-4240-9D0E-30C29A0831B7}"/>
                  </a:ext>
                </a:extLst>
              </p:cNvPr>
              <p:cNvSpPr txBox="1"/>
              <p:nvPr/>
            </p:nvSpPr>
            <p:spPr>
              <a:xfrm>
                <a:off x="1579765" y="3475267"/>
                <a:ext cx="570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37">
                <a:extLst>
                  <a:ext uri="{FF2B5EF4-FFF2-40B4-BE49-F238E27FC236}">
                    <a16:creationId xmlns:a16="http://schemas.microsoft.com/office/drawing/2014/main" id="{CB3F8240-2D71-4240-9D0E-30C29A08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65" y="3475267"/>
                <a:ext cx="57054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37">
            <a:extLst>
              <a:ext uri="{FF2B5EF4-FFF2-40B4-BE49-F238E27FC236}">
                <a16:creationId xmlns:a16="http://schemas.microsoft.com/office/drawing/2014/main" id="{D4DCD31E-2F44-0C43-860D-A88A072CC704}"/>
              </a:ext>
            </a:extLst>
          </p:cNvPr>
          <p:cNvSpPr txBox="1"/>
          <p:nvPr/>
        </p:nvSpPr>
        <p:spPr>
          <a:xfrm>
            <a:off x="6658033" y="3550079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5801CA4-1CB5-B440-9F12-0F8AF461FF15}"/>
              </a:ext>
            </a:extLst>
          </p:cNvPr>
          <p:cNvSpPr txBox="1"/>
          <p:nvPr/>
        </p:nvSpPr>
        <p:spPr>
          <a:xfrm>
            <a:off x="6658033" y="1982352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1CAACE67-9511-C446-918A-FCD50525CFB2}"/>
              </a:ext>
            </a:extLst>
          </p:cNvPr>
          <p:cNvCxnSpPr>
            <a:cxnSpLocks/>
          </p:cNvCxnSpPr>
          <p:nvPr/>
        </p:nvCxnSpPr>
        <p:spPr>
          <a:xfrm>
            <a:off x="1620578" y="3777242"/>
            <a:ext cx="2070299" cy="7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1">
            <a:extLst>
              <a:ext uri="{FF2B5EF4-FFF2-40B4-BE49-F238E27FC236}">
                <a16:creationId xmlns:a16="http://schemas.microsoft.com/office/drawing/2014/main" id="{B7C28FA3-42E2-D94F-BABC-56D8B809C792}"/>
              </a:ext>
            </a:extLst>
          </p:cNvPr>
          <p:cNvCxnSpPr>
            <a:cxnSpLocks/>
          </p:cNvCxnSpPr>
          <p:nvPr/>
        </p:nvCxnSpPr>
        <p:spPr>
          <a:xfrm>
            <a:off x="6383330" y="1558222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4">
            <a:extLst>
              <a:ext uri="{FF2B5EF4-FFF2-40B4-BE49-F238E27FC236}">
                <a16:creationId xmlns:a16="http://schemas.microsoft.com/office/drawing/2014/main" id="{1DE11964-C2CF-B844-A7F3-2D21759F3147}"/>
              </a:ext>
            </a:extLst>
          </p:cNvPr>
          <p:cNvCxnSpPr>
            <a:cxnSpLocks/>
          </p:cNvCxnSpPr>
          <p:nvPr/>
        </p:nvCxnSpPr>
        <p:spPr>
          <a:xfrm>
            <a:off x="1621549" y="2473063"/>
            <a:ext cx="4761781" cy="4795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37">
                <a:extLst>
                  <a:ext uri="{FF2B5EF4-FFF2-40B4-BE49-F238E27FC236}">
                    <a16:creationId xmlns:a16="http://schemas.microsoft.com/office/drawing/2014/main" id="{6BAEAE46-851B-4946-B598-D10B7A945C7E}"/>
                  </a:ext>
                </a:extLst>
              </p:cNvPr>
              <p:cNvSpPr txBox="1"/>
              <p:nvPr/>
            </p:nvSpPr>
            <p:spPr>
              <a:xfrm>
                <a:off x="3431850" y="2518130"/>
                <a:ext cx="469552" cy="410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𝐹𝑃𝑆</m:t>
                          </m:r>
                        </m:den>
                      </m:f>
                    </m:oMath>
                  </m:oMathPara>
                </a14:m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37">
                <a:extLst>
                  <a:ext uri="{FF2B5EF4-FFF2-40B4-BE49-F238E27FC236}">
                    <a16:creationId xmlns:a16="http://schemas.microsoft.com/office/drawing/2014/main" id="{6BAEAE46-851B-4946-B598-D10B7A94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0" y="2518130"/>
                <a:ext cx="469552" cy="410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14">
            <a:extLst>
              <a:ext uri="{FF2B5EF4-FFF2-40B4-BE49-F238E27FC236}">
                <a16:creationId xmlns:a16="http://schemas.microsoft.com/office/drawing/2014/main" id="{C39EE191-0FEB-1E46-9F94-09457924AACF}"/>
              </a:ext>
            </a:extLst>
          </p:cNvPr>
          <p:cNvCxnSpPr>
            <a:cxnSpLocks/>
          </p:cNvCxnSpPr>
          <p:nvPr/>
        </p:nvCxnSpPr>
        <p:spPr>
          <a:xfrm flipV="1">
            <a:off x="1620578" y="2231404"/>
            <a:ext cx="4356358" cy="27948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1">
            <a:extLst>
              <a:ext uri="{FF2B5EF4-FFF2-40B4-BE49-F238E27FC236}">
                <a16:creationId xmlns:a16="http://schemas.microsoft.com/office/drawing/2014/main" id="{55E6FF6F-025D-DE4F-9594-89245BE8B722}"/>
              </a:ext>
            </a:extLst>
          </p:cNvPr>
          <p:cNvCxnSpPr>
            <a:cxnSpLocks/>
          </p:cNvCxnSpPr>
          <p:nvPr/>
        </p:nvCxnSpPr>
        <p:spPr>
          <a:xfrm>
            <a:off x="5976936" y="1495729"/>
            <a:ext cx="0" cy="2544917"/>
          </a:xfrm>
          <a:prstGeom prst="line">
            <a:avLst/>
          </a:prstGeom>
          <a:ln w="254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1">
            <a:extLst>
              <a:ext uri="{FF2B5EF4-FFF2-40B4-BE49-F238E27FC236}">
                <a16:creationId xmlns:a16="http://schemas.microsoft.com/office/drawing/2014/main" id="{AC307015-0046-3D44-9160-566D9F53BDDD}"/>
              </a:ext>
            </a:extLst>
          </p:cNvPr>
          <p:cNvCxnSpPr>
            <a:cxnSpLocks/>
          </p:cNvCxnSpPr>
          <p:nvPr/>
        </p:nvCxnSpPr>
        <p:spPr>
          <a:xfrm>
            <a:off x="5570543" y="1567342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89119F5F-58D0-F544-9373-281E8FF51DCF}"/>
              </a:ext>
            </a:extLst>
          </p:cNvPr>
          <p:cNvCxnSpPr>
            <a:cxnSpLocks/>
          </p:cNvCxnSpPr>
          <p:nvPr/>
        </p:nvCxnSpPr>
        <p:spPr>
          <a:xfrm flipV="1">
            <a:off x="1619114" y="2345636"/>
            <a:ext cx="3948912" cy="25334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內容版面配置區 2">
            <a:extLst>
              <a:ext uri="{FF2B5EF4-FFF2-40B4-BE49-F238E27FC236}">
                <a16:creationId xmlns:a16="http://schemas.microsoft.com/office/drawing/2014/main" id="{C8BDA988-1131-4B4E-8978-396AF7561315}"/>
              </a:ext>
            </a:extLst>
          </p:cNvPr>
          <p:cNvSpPr txBox="1">
            <a:spLocks/>
          </p:cNvSpPr>
          <p:nvPr/>
        </p:nvSpPr>
        <p:spPr>
          <a:xfrm>
            <a:off x="624647" y="4317248"/>
            <a:ext cx="10942706" cy="24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We proposed a new throughput predicting method. </a:t>
            </a:r>
          </a:p>
          <a:p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We coded a frame-uploading simulator to emulate the uploading process and to test our model, counting the 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frame loss rate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(we do not distinguish between different types of frames for simplicity)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and having different 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minimal frame size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as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constraints.</a:t>
            </a:r>
            <a:endParaRPr lang="en-US" altLang="zh-TW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940F00D-A9B2-624D-AF8D-58578BA235A3}"/>
                  </a:ext>
                </a:extLst>
              </p:cNvPr>
              <p:cNvSpPr/>
              <p:nvPr/>
            </p:nvSpPr>
            <p:spPr>
              <a:xfrm>
                <a:off x="7627116" y="2630720"/>
                <a:ext cx="342523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940F00D-A9B2-624D-AF8D-58578BA23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16" y="2630720"/>
                <a:ext cx="3425232" cy="910699"/>
              </a:xfrm>
              <a:prstGeom prst="rect">
                <a:avLst/>
              </a:prstGeom>
              <a:blipFill>
                <a:blip r:embed="rId11"/>
                <a:stretch>
                  <a:fillRect t="-27778" b="-2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D84F69E7-8925-8F44-BD84-DBBB190B6CEE}"/>
                  </a:ext>
                </a:extLst>
              </p:cNvPr>
              <p:cNvSpPr txBox="1"/>
              <p:nvPr/>
            </p:nvSpPr>
            <p:spPr>
              <a:xfrm>
                <a:off x="7710801" y="3555835"/>
                <a:ext cx="1055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D84F69E7-8925-8F44-BD84-DBBB190B6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01" y="3555835"/>
                <a:ext cx="1055032" cy="276999"/>
              </a:xfrm>
              <a:prstGeom prst="rect">
                <a:avLst/>
              </a:prstGeom>
              <a:blipFill>
                <a:blip r:embed="rId12"/>
                <a:stretch>
                  <a:fillRect l="-4762" t="-160870" r="-5952" b="-2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1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6448B-7B92-9747-9BED-F4ACC96E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353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Theoretical Motivation</a:t>
            </a:r>
            <a:endParaRPr kumimoji="1"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F6090D-14F4-9241-A2F1-533BC766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12" y="1690688"/>
            <a:ext cx="5326440" cy="4382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11D6A7BD-8798-B944-BF9D-18DE28199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907" y="1807695"/>
                <a:ext cx="5974976" cy="468518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 of Liu (Liu et al, 2015) revealed that the mutual information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decreases as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getting larger, i.e., </a:t>
                </a:r>
              </a:p>
              <a:p>
                <a:endParaRPr kumimoji="1"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assume the throughput’s change over time, as a time series, can be modeled by a Markov Model, </a:t>
                </a:r>
              </a:p>
              <a:p>
                <a:endParaRPr kumimoji="1"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11D6A7BD-8798-B944-BF9D-18DE28199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907" y="1807695"/>
                <a:ext cx="5974976" cy="4685180"/>
              </a:xfrm>
              <a:blipFill>
                <a:blip r:embed="rId3"/>
                <a:stretch>
                  <a:fillRect l="-1695" t="-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06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6B368-E61D-A94C-916E-8ACE2F6C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Method in Details</a:t>
            </a:r>
            <a:endParaRPr kumimoji="1"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B1F0765E-C0E1-9344-B2D7-BBF0573C6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4260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States in this Markov Model are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non-overlapping intervals containing all the possible values of throughputs.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/>
                  <a:t> is maintained. Once we measured two consecutive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/>
                  <a:t> belongs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 respectively,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TW" dirty="0"/>
                  <a:t> by 1. </a:t>
                </a:r>
              </a:p>
              <a:p>
                <a:r>
                  <a:rPr lang="en-US" altLang="zh-TW" dirty="0"/>
                  <a:t>Continue this process, 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/>
                  <a:t> fed up with different values in different slots. This becomes our contingency table. Dividing each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TW" dirty="0"/>
                  <a:t> by its row total gives </a:t>
                </a:r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B1F0765E-C0E1-9344-B2D7-BBF0573C6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4260"/>
                <a:ext cx="10515600" cy="4667251"/>
              </a:xfrm>
              <a:blipFill>
                <a:blip r:embed="rId2"/>
                <a:stretch>
                  <a:fillRect l="-1086" t="-2446" r="-1327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1409</Words>
  <Application>Microsoft Macintosh PowerPoint</Application>
  <PresentationFormat>寬螢幕</PresentationFormat>
  <Paragraphs>150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佈景主題</vt:lpstr>
      <vt:lpstr>Research in Video Encoding and Streaming</vt:lpstr>
      <vt:lpstr>Outline</vt:lpstr>
      <vt:lpstr>Brief Introduction  - An Overall Picture of Video Encoding and Streaming</vt:lpstr>
      <vt:lpstr>Brief Introduction  - How Do Frames Be Transmitted?</vt:lpstr>
      <vt:lpstr>A Short Literature Review on Throughput Prediction</vt:lpstr>
      <vt:lpstr>A Short Literature Review on Throughput Prediction</vt:lpstr>
      <vt:lpstr>Our Work on this Problem</vt:lpstr>
      <vt:lpstr>Empirical Conditional Probability Method - Theoretical Motivation</vt:lpstr>
      <vt:lpstr>Empirical Conditional Probability Method - Method in Details</vt:lpstr>
      <vt:lpstr>Empirical Conditional Probability Method - Method in Details: Point Estimate</vt:lpstr>
      <vt:lpstr>Empirical Conditional Probability Method - Method in Details: Interval Estimate</vt:lpstr>
      <vt:lpstr>Numerical Result - Interval Estimate</vt:lpstr>
      <vt:lpstr>Numerical Result - Point Estimate in Simulator</vt:lpstr>
      <vt:lpstr>Defect in Our Model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ZHENG, Weijia</dc:creator>
  <cp:lastModifiedBy>ZHENG, Weijia</cp:lastModifiedBy>
  <cp:revision>1194</cp:revision>
  <dcterms:created xsi:type="dcterms:W3CDTF">2021-12-09T04:20:56Z</dcterms:created>
  <dcterms:modified xsi:type="dcterms:W3CDTF">2022-04-24T08:21:51Z</dcterms:modified>
</cp:coreProperties>
</file>